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561" r:id="rId2"/>
    <p:sldId id="3358" r:id="rId3"/>
    <p:sldId id="3355" r:id="rId4"/>
    <p:sldId id="3351" r:id="rId5"/>
    <p:sldId id="3349" r:id="rId6"/>
    <p:sldId id="3348" r:id="rId7"/>
    <p:sldId id="3353" r:id="rId8"/>
    <p:sldId id="3356" r:id="rId9"/>
    <p:sldId id="3357" r:id="rId10"/>
    <p:sldId id="3354" r:id="rId11"/>
    <p:sldId id="335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F00"/>
    <a:srgbClr val="F2F2F2"/>
    <a:srgbClr val="8D0011"/>
    <a:srgbClr val="5B0705"/>
    <a:srgbClr val="A99FAA"/>
    <a:srgbClr val="8C0000"/>
    <a:srgbClr val="9C2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8"/>
    <p:restoredTop sz="94674"/>
  </p:normalViewPr>
  <p:slideViewPr>
    <p:cSldViewPr snapToGrid="0" showGuides="1">
      <p:cViewPr varScale="1">
        <p:scale>
          <a:sx n="117" d="100"/>
          <a:sy n="117" d="100"/>
        </p:scale>
        <p:origin x="18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4D58C-7A2D-448A-8098-E311C77C521C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AF72C-DC1D-40EA-8CDC-AB2554E8F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25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Hello, I’m </a:t>
            </a:r>
            <a:r>
              <a:rPr lang="en-US" altLang="zh-CN" dirty="0" err="1"/>
              <a:t>Ke</a:t>
            </a:r>
            <a:r>
              <a:rPr lang="en-US" altLang="zh-CN" dirty="0"/>
              <a:t>, assistant professor from Peking University Department of Energy and resources engineering. Today I’m very pleasant to show my recent work that I collaborate with Yashar </a:t>
            </a:r>
            <a:r>
              <a:rPr lang="en-US" altLang="zh-CN" dirty="0" err="1"/>
              <a:t>Mehmani</a:t>
            </a:r>
            <a:r>
              <a:rPr lang="en-US" altLang="zh-CN" dirty="0"/>
              <a:t> : </a:t>
            </a:r>
            <a:r>
              <a:rPr lang="en-US" sz="1200" b="1" dirty="0">
                <a:solidFill>
                  <a:srgbClr val="071F65"/>
                </a:solidFill>
                <a:latin typeface="Helvetica" pitchFamily="2" charset="0"/>
                <a:ea typeface="微软雅黑"/>
              </a:rPr>
              <a:t>Ripening Kinetics and Equilibrium States of Bubble Populations in Porous Media </a:t>
            </a:r>
            <a:endParaRPr lang="zh-CN" altLang="en-US" sz="1200" b="1" dirty="0">
              <a:solidFill>
                <a:srgbClr val="071F65"/>
              </a:solidFill>
              <a:latin typeface="Helvetica" pitchFamily="2" charset="0"/>
              <a:ea typeface="微软雅黑"/>
            </a:endParaRPr>
          </a:p>
          <a:p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18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339569"/>
      </p:ext>
    </p:extLst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849147" y="6382534"/>
            <a:ext cx="1093711" cy="369332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1099371332"/>
      </p:ext>
    </p:extLst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979276"/>
      </p:ext>
    </p:extLst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02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 advClick="0" advTm="0">
    <p:wipe/>
  </p:transition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071F65"/>
          </a:solidFill>
          <a:effectLst/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57284" indent="-357284" algn="just" defTabSz="914377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>
            <a:lumMod val="75000"/>
          </a:schemeClr>
        </a:buClr>
        <a:buSzPct val="70000"/>
        <a:buFont typeface="Wingdings 2" panose="05020102010507070707" pitchFamily="18" charset="2"/>
        <a:buChar char=""/>
        <a:defRPr sz="2000" kern="1200" baseline="0">
          <a:solidFill>
            <a:srgbClr val="071F65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284" indent="-357284" algn="just" defTabSz="914377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071F65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682826" y="4997587"/>
            <a:ext cx="6826345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457189"/>
            <a:r>
              <a:rPr kumimoji="1" lang="zh-CN" altLang="en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  <a:ea typeface="微软雅黑" panose="020B0503020204020204" pitchFamily="34" charset="-122"/>
                <a:cs typeface="微软雅黑" panose="020B0503020204020204" pitchFamily="34" charset="-122"/>
              </a:rPr>
              <a:t>徐克</a:t>
            </a:r>
            <a:endParaRPr kumimoji="1" lang="en-CN" altLang="zh-CN" sz="3200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2239" y="2393677"/>
            <a:ext cx="11327521" cy="172354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457189">
              <a:spcBef>
                <a:spcPts val="1200"/>
              </a:spcBef>
              <a:spcAft>
                <a:spcPts val="0"/>
              </a:spcAft>
            </a:pP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  <a:ea typeface="微软雅黑"/>
              </a:rPr>
              <a:t>北京大学地下能源与流体力学课题组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  <a:ea typeface="微软雅黑"/>
            </a:endParaRPr>
          </a:p>
          <a:p>
            <a:pPr algn="ctr" defTabSz="457189">
              <a:spcBef>
                <a:spcPts val="1200"/>
              </a:spcBef>
              <a:spcAft>
                <a:spcPts val="0"/>
              </a:spcAft>
            </a:pPr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  <a:ea typeface="微软雅黑"/>
              </a:rPr>
              <a:t>2021</a:t>
            </a:r>
            <a:r>
              <a: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  <a:ea typeface="微软雅黑"/>
              </a:rPr>
              <a:t>年科研进展总结</a:t>
            </a:r>
            <a:endParaRPr lang="zh-CN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  <a:ea typeface="微软雅黑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132777-5EE3-CB48-8825-FC812DEAEF96}"/>
              </a:ext>
            </a:extLst>
          </p:cNvPr>
          <p:cNvSpPr txBox="1"/>
          <p:nvPr/>
        </p:nvSpPr>
        <p:spPr>
          <a:xfrm>
            <a:off x="4979345" y="5741185"/>
            <a:ext cx="2233305" cy="66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2021/12/27</a:t>
            </a:r>
            <a:endParaRPr lang="en-C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7CC669-0183-0F41-8928-D77C0D94BC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39" y="218952"/>
            <a:ext cx="4106744" cy="1362776"/>
          </a:xfrm>
          <a:prstGeom prst="rect">
            <a:avLst/>
          </a:prstGeom>
        </p:spPr>
      </p:pic>
      <p:pic>
        <p:nvPicPr>
          <p:cNvPr id="9" name="Picture 6" descr="C:\Users\GAOP\Desktop\figure 4\f4 - Copy.tif">
            <a:extLst>
              <a:ext uri="{FF2B5EF4-FFF2-40B4-BE49-F238E27FC236}">
                <a16:creationId xmlns:a16="http://schemas.microsoft.com/office/drawing/2014/main" id="{DC606505-CF3D-734B-BF2E-10CACDA0D444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74454" y="-1225098"/>
            <a:ext cx="69491" cy="115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97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GAOP\Desktop\figure 4\f4 - Copy.tif">
            <a:extLst>
              <a:ext uri="{FF2B5EF4-FFF2-40B4-BE49-F238E27FC236}">
                <a16:creationId xmlns:a16="http://schemas.microsoft.com/office/drawing/2014/main" id="{28614E88-6700-A64A-8C5F-20902401F9D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74454" y="-4810395"/>
            <a:ext cx="69491" cy="115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EE9D604-C7BB-1E46-9C85-E975C0D979D8}"/>
              </a:ext>
            </a:extLst>
          </p:cNvPr>
          <p:cNvSpPr txBox="1">
            <a:spLocks/>
          </p:cNvSpPr>
          <p:nvPr/>
        </p:nvSpPr>
        <p:spPr>
          <a:xfrm>
            <a:off x="623392" y="225126"/>
            <a:ext cx="10971616" cy="64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2022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的科研展望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02764-A60C-794F-B454-2D033C3335E8}"/>
              </a:ext>
            </a:extLst>
          </p:cNvPr>
          <p:cNvSpPr txBox="1"/>
          <p:nvPr/>
        </p:nvSpPr>
        <p:spPr>
          <a:xfrm>
            <a:off x="421192" y="1017143"/>
            <a:ext cx="11168442" cy="6783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除进行中的申请外，不再申请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新的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项目和基金 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在研横向项目收官：乳液（石大华东）；裂缝（中石油）；页岩气（中石化）</a:t>
            </a:r>
            <a:endParaRPr lang="en-US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N" sz="2400" b="1" u="sng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第一批科研成果见刊</a:t>
            </a:r>
            <a:r>
              <a:rPr lang="zh-CN" altLang="en-US" sz="2400" b="1" u="sng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（</a:t>
            </a:r>
            <a:r>
              <a:rPr lang="en-US" altLang="zh-CN" sz="2400" b="1" u="sng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5+</a:t>
            </a:r>
            <a:r>
              <a:rPr lang="zh-CN" altLang="en-US" sz="2400" b="1" u="sng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篇）</a:t>
            </a:r>
            <a:endParaRPr lang="en-US" altLang="zh-CN" sz="2400" b="1" u="sng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u="sng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国际国内会议：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InterPore2022; AGU2022; 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第十二届流体力学会议；渗流力学大会</a:t>
            </a:r>
            <a:endParaRPr lang="en-US" sz="2400" b="1" u="sng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u="sng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培养节点</a:t>
            </a:r>
            <a:endParaRPr lang="en-US" altLang="zh-CN" sz="2400" b="1" u="sng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申请基金委青年项目：张严冬，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杨伟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博士开题：孙润轩，郑帅，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于菲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Songti TC" panose="02010600040101010101" pitchFamily="2" charset="-120"/>
                <a:ea typeface="Songti TC" panose="02010600040101010101" pitchFamily="2" charset="-120"/>
              </a:rPr>
              <a:t>博士生综合考试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：王传玺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课程学习评估：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王瑜敏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余玥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泓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江</a:t>
            </a:r>
            <a:endParaRPr lang="en-US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u="sng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人员补充</a:t>
            </a:r>
            <a:endParaRPr lang="en-US" sz="2400" b="1" u="sng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2022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年入学申请</a:t>
            </a:r>
            <a:r>
              <a:rPr lang="en-US" altLang="zh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-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审核制博士</a:t>
            </a:r>
            <a:r>
              <a:rPr lang="en-US" altLang="zh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1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名，补充碳封存方向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2023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年度入学，夏令营直博生</a:t>
            </a:r>
            <a:r>
              <a:rPr lang="en-US" altLang="zh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1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名，补充太空方向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9683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GAOP\Desktop\figure 4\f4 - Copy.tif">
            <a:extLst>
              <a:ext uri="{FF2B5EF4-FFF2-40B4-BE49-F238E27FC236}">
                <a16:creationId xmlns:a16="http://schemas.microsoft.com/office/drawing/2014/main" id="{28614E88-6700-A64A-8C5F-20902401F9D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74454" y="-4810395"/>
            <a:ext cx="69491" cy="115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EE9D604-C7BB-1E46-9C85-E975C0D979D8}"/>
              </a:ext>
            </a:extLst>
          </p:cNvPr>
          <p:cNvSpPr txBox="1">
            <a:spLocks/>
          </p:cNvSpPr>
          <p:nvPr/>
        </p:nvSpPr>
        <p:spPr>
          <a:xfrm>
            <a:off x="623392" y="225126"/>
            <a:ext cx="10971616" cy="64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致谢与其他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859AB-A4C5-7A46-B486-DFBBBEABA1C3}"/>
              </a:ext>
            </a:extLst>
          </p:cNvPr>
          <p:cNvSpPr txBox="1"/>
          <p:nvPr/>
        </p:nvSpPr>
        <p:spPr>
          <a:xfrm>
            <a:off x="449442" y="1774588"/>
            <a:ext cx="1174255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感谢张严冬、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杨伟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在实验室草创、管理和维护方面做出的努力！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感谢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王瑜敏为建设课题组网站付出的劳动！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感谢郑帅、王传玺、于菲优异的助教工作！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表扬孙润轩在社会活动和中石化开放基金申请之中的贡献！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34CD83A-9FA9-7449-99B3-5A08763E5CC6}"/>
              </a:ext>
            </a:extLst>
          </p:cNvPr>
          <p:cNvSpPr txBox="1">
            <a:spLocks/>
          </p:cNvSpPr>
          <p:nvPr/>
        </p:nvSpPr>
        <p:spPr>
          <a:xfrm>
            <a:off x="387255" y="4019822"/>
            <a:ext cx="2536371" cy="591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24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其他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F207674A-D9E3-2B46-835D-CE5CE18A802A}"/>
              </a:ext>
            </a:extLst>
          </p:cNvPr>
          <p:cNvSpPr txBox="1">
            <a:spLocks/>
          </p:cNvSpPr>
          <p:nvPr/>
        </p:nvSpPr>
        <p:spPr>
          <a:xfrm>
            <a:off x="387255" y="1183179"/>
            <a:ext cx="2536371" cy="591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24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致谢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57823C-989B-204D-83D9-5C24572645DB}"/>
              </a:ext>
            </a:extLst>
          </p:cNvPr>
          <p:cNvSpPr txBox="1"/>
          <p:nvPr/>
        </p:nvSpPr>
        <p:spPr>
          <a:xfrm>
            <a:off x="449442" y="4611231"/>
            <a:ext cx="117425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下一步助教安排次序：孙润轩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--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王瑜敏</a:t>
            </a:r>
            <a:r>
              <a:rPr lang="en-US" altLang="zh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--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余玥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泓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江</a:t>
            </a:r>
            <a:endParaRPr lang="en-US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聚餐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祝何青蓉的博士申请顺利！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582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GAOP\Desktop\figure 4\f4 - Copy.tif">
            <a:extLst>
              <a:ext uri="{FF2B5EF4-FFF2-40B4-BE49-F238E27FC236}">
                <a16:creationId xmlns:a16="http://schemas.microsoft.com/office/drawing/2014/main" id="{28614E88-6700-A64A-8C5F-20902401F9D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74454" y="-4810395"/>
            <a:ext cx="69491" cy="115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EE9D604-C7BB-1E46-9C85-E975C0D979D8}"/>
              </a:ext>
            </a:extLst>
          </p:cNvPr>
          <p:cNvSpPr txBox="1">
            <a:spLocks/>
          </p:cNvSpPr>
          <p:nvPr/>
        </p:nvSpPr>
        <p:spPr>
          <a:xfrm>
            <a:off x="623392" y="225126"/>
            <a:ext cx="10971616" cy="64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课题组人员和学生培养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2A996-EF4D-1C4A-AF96-394E64601A95}"/>
              </a:ext>
            </a:extLst>
          </p:cNvPr>
          <p:cNvSpPr txBox="1"/>
          <p:nvPr/>
        </p:nvSpPr>
        <p:spPr>
          <a:xfrm>
            <a:off x="623392" y="5296585"/>
            <a:ext cx="9750694" cy="246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荣誉和奖励：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工学院</a:t>
            </a:r>
            <a:r>
              <a:rPr lang="zh-CN" altLang="en-CN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优秀</a:t>
            </a:r>
            <a:r>
              <a:rPr lang="zh-CN" altLang="en-US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本科毕业论文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：余玥泓江</a:t>
            </a:r>
            <a:endParaRPr lang="en-US" altLang="zh-CN" sz="22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国家奖学金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  <a:sym typeface="Wingdings" pitchFamily="2" charset="2"/>
              </a:rPr>
              <a:t>：王传玺</a:t>
            </a:r>
            <a:endParaRPr lang="en-US" altLang="zh-CN" sz="22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1B573-4A07-1949-9BEE-1F0F329B9DB5}"/>
              </a:ext>
            </a:extLst>
          </p:cNvPr>
          <p:cNvSpPr txBox="1"/>
          <p:nvPr/>
        </p:nvSpPr>
        <p:spPr>
          <a:xfrm>
            <a:off x="623392" y="3396677"/>
            <a:ext cx="6096000" cy="1864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学生培养进度：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博士综合考试完成：孙润轩，郑帅，</a:t>
            </a:r>
            <a:r>
              <a:rPr lang="zh-CN" altLang="en-CN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于菲</a:t>
            </a:r>
            <a:endParaRPr lang="en-US" altLang="zh-CN" sz="22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课程学习评估完成：王传玺</a:t>
            </a:r>
            <a:endParaRPr lang="en-US" altLang="zh-CN" sz="22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本科毕业：余玥泓江</a:t>
            </a:r>
            <a:endParaRPr lang="en-US" altLang="zh-CN" sz="22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7107E-F8AF-4542-AEA4-E4D760B23D47}"/>
              </a:ext>
            </a:extLst>
          </p:cNvPr>
          <p:cNvSpPr txBox="1"/>
          <p:nvPr/>
        </p:nvSpPr>
        <p:spPr>
          <a:xfrm>
            <a:off x="623391" y="1049207"/>
            <a:ext cx="10490923" cy="230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人员概况：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博士后：</a:t>
            </a:r>
            <a:r>
              <a:rPr lang="zh-CN" altLang="en-CN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杨伟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，张严冬</a:t>
            </a:r>
            <a:endParaRPr lang="en-US" altLang="zh-CN" sz="22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CN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博士生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：孙润轩</a:t>
            </a:r>
            <a:r>
              <a:rPr lang="zh-CN" altLang="en-US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（张）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，郑帅</a:t>
            </a:r>
            <a:r>
              <a:rPr lang="zh-CN" altLang="en-US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（张）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，王传玺，于菲，王瑜敏，余玥泓江</a:t>
            </a:r>
            <a:endParaRPr lang="en-US" altLang="zh-CN" sz="22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研究助理：何青蓉，</a:t>
            </a:r>
            <a:r>
              <a:rPr lang="zh-CN" altLang="en-CN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黄天佳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（</a:t>
            </a:r>
            <a:r>
              <a:rPr lang="en-US" altLang="zh-CN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Texas A&amp;M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），</a:t>
            </a:r>
            <a:r>
              <a:rPr lang="zh-CN" altLang="en-CN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冯奕天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（清华大学）</a:t>
            </a:r>
            <a:endParaRPr lang="en-US" altLang="zh-CN" sz="22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本科科研：张</a:t>
            </a:r>
            <a:r>
              <a:rPr lang="zh-CN" altLang="en-CN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育恒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（</a:t>
            </a:r>
            <a:r>
              <a:rPr lang="en-US" altLang="zh-CN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2018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级） ，陈彦（</a:t>
            </a:r>
            <a:r>
              <a:rPr lang="en-US" altLang="zh-CN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2019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级） ，周孙鹏（</a:t>
            </a:r>
            <a:r>
              <a:rPr lang="en-US" altLang="zh-CN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2019</a:t>
            </a:r>
            <a:r>
              <a:rPr lang="zh-CN" altLang="en-US" sz="2200" dirty="0">
                <a:latin typeface="Songti TC" panose="02010600040101010101" pitchFamily="2" charset="-120"/>
                <a:ea typeface="Songti TC" panose="02010600040101010101" pitchFamily="2" charset="-120"/>
              </a:rPr>
              <a:t>级）</a:t>
            </a:r>
            <a:endParaRPr lang="en-US" altLang="zh-CN" sz="22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37184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GAOP\Desktop\figure 4\f4 - Copy.tif">
            <a:extLst>
              <a:ext uri="{FF2B5EF4-FFF2-40B4-BE49-F238E27FC236}">
                <a16:creationId xmlns:a16="http://schemas.microsoft.com/office/drawing/2014/main" id="{28614E88-6700-A64A-8C5F-20902401F9D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74454" y="-4810395"/>
            <a:ext cx="69491" cy="115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EE9D604-C7BB-1E46-9C85-E975C0D979D8}"/>
              </a:ext>
            </a:extLst>
          </p:cNvPr>
          <p:cNvSpPr txBox="1">
            <a:spLocks/>
          </p:cNvSpPr>
          <p:nvPr/>
        </p:nvSpPr>
        <p:spPr>
          <a:xfrm>
            <a:off x="623392" y="225126"/>
            <a:ext cx="10971616" cy="64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主要方向和人员分配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879E-FD51-FC49-983E-407161258A24}"/>
              </a:ext>
            </a:extLst>
          </p:cNvPr>
          <p:cNvSpPr txBox="1"/>
          <p:nvPr/>
        </p:nvSpPr>
        <p:spPr>
          <a:xfrm>
            <a:off x="449442" y="1262173"/>
            <a:ext cx="11742558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二氧化碳地质封存中的关键渗流问题</a:t>
            </a:r>
            <a:endParaRPr lang="en-US" sz="2400" b="1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乳液</a:t>
            </a:r>
            <a:r>
              <a:rPr lang="en-US" altLang="zh-CN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/</a:t>
            </a: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泡沫的渗流规律 （</a:t>
            </a:r>
            <a:r>
              <a:rPr lang="zh-CN" altLang="en-CN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杨伟</a:t>
            </a: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zh-CN" altLang="en-CN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何青蓉</a:t>
            </a: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，王传玺）</a:t>
            </a:r>
            <a:endParaRPr lang="en-US" altLang="zh-CN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剧烈跨界面传质和渗流的耦合 （张严冬，郑帅，于菲）</a:t>
            </a: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N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毛细封存气泡的稳定性和溶解</a:t>
            </a: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 （王传玺，余玥泓江）</a:t>
            </a: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地外水资源开发</a:t>
            </a:r>
            <a:endParaRPr lang="en-US" sz="2400" b="1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火星水冰资源开发</a:t>
            </a: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 （</a:t>
            </a:r>
            <a:r>
              <a:rPr lang="zh-CN" altLang="en-CN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杨伟</a:t>
            </a: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，王瑜敏，陈彦）</a:t>
            </a: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月球水冰资源开发</a:t>
            </a: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 （王传玺，周孙鹏）</a:t>
            </a: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>
              <a:spcBef>
                <a:spcPts val="600"/>
              </a:spcBef>
            </a:pP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非常规油气藏开发</a:t>
            </a:r>
            <a:endParaRPr lang="en-US" sz="2400" b="1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页岩油</a:t>
            </a: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：</a:t>
            </a:r>
            <a:r>
              <a:rPr lang="zh-CN" altLang="en-CN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近裂缝</a:t>
            </a: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多孔介质中的二氧化碳吞吐 （张严冬，于菲）</a:t>
            </a:r>
            <a:endParaRPr lang="en-US" altLang="zh-CN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页岩气：纳米孔隙中吸附和扩散的分子模拟研究 （孙润轩）</a:t>
            </a: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45978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GAOP\Desktop\figure 4\f4 - Copy.tif">
            <a:extLst>
              <a:ext uri="{FF2B5EF4-FFF2-40B4-BE49-F238E27FC236}">
                <a16:creationId xmlns:a16="http://schemas.microsoft.com/office/drawing/2014/main" id="{28614E88-6700-A64A-8C5F-20902401F9D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74454" y="-4810395"/>
            <a:ext cx="69491" cy="115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EE9D604-C7BB-1E46-9C85-E975C0D979D8}"/>
              </a:ext>
            </a:extLst>
          </p:cNvPr>
          <p:cNvSpPr txBox="1">
            <a:spLocks/>
          </p:cNvSpPr>
          <p:nvPr/>
        </p:nvSpPr>
        <p:spPr>
          <a:xfrm>
            <a:off x="623392" y="225126"/>
            <a:ext cx="10971616" cy="64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项目与经费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FF7EBBB-AE05-2C4D-A959-748E872ADD03}"/>
              </a:ext>
            </a:extLst>
          </p:cNvPr>
          <p:cNvSpPr txBox="1">
            <a:spLocks/>
          </p:cNvSpPr>
          <p:nvPr/>
        </p:nvSpPr>
        <p:spPr>
          <a:xfrm>
            <a:off x="326694" y="3203562"/>
            <a:ext cx="11565011" cy="1588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20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基础研究项目</a:t>
            </a:r>
            <a:endParaRPr lang="en-US" altLang="zh-CN" sz="2000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自然科学基金委面上项目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《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多孔介质中气泡群的赋存形态与演变规律的孔隙尺度研究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》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（</a:t>
            </a:r>
            <a:r>
              <a:rPr lang="zh-CN" altLang="en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项目号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：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12172010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），负责人，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63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万元，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2021.12-2025.11</a:t>
            </a: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中国空间技术研究院科技开发项目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《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火星水冰资源开发预研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》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，负责人，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12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万元，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2021.1-2021.12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29EB3BA-ACFE-5044-8F1D-9AE62E0DF772}"/>
              </a:ext>
            </a:extLst>
          </p:cNvPr>
          <p:cNvSpPr txBox="1">
            <a:spLocks/>
          </p:cNvSpPr>
          <p:nvPr/>
        </p:nvSpPr>
        <p:spPr>
          <a:xfrm>
            <a:off x="326694" y="4826347"/>
            <a:ext cx="11357085" cy="1109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20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油气应用基础研究</a:t>
            </a:r>
            <a:endParaRPr lang="en-US" altLang="zh-CN" sz="2000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古龙页岩油重大地质基础与工程实践协同研究 项目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《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裂缝多孔介质中二氧化碳吞吐增产的渗流力学问题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》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，课题负责人，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48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万元，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2021.07 – 2022.06</a:t>
            </a: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中国石化页岩油气勘探开发重点实验室开放基金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《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 深层页岩原生水赋存规律和甲烷扩散规律的分子模拟研究 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》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，负责人，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15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万元，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 2021.12 – 2022.10</a:t>
            </a:r>
            <a:endParaRPr lang="en-US" sz="20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7AE6B748-CC10-9048-A00D-57E57B1B538A}"/>
              </a:ext>
            </a:extLst>
          </p:cNvPr>
          <p:cNvSpPr txBox="1">
            <a:spLocks/>
          </p:cNvSpPr>
          <p:nvPr/>
        </p:nvSpPr>
        <p:spPr>
          <a:xfrm>
            <a:off x="326694" y="1586691"/>
            <a:ext cx="11357085" cy="11092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20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国家重大项目</a:t>
            </a:r>
            <a:endParaRPr lang="en-US" altLang="zh-CN" sz="2000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国家重点研发计划变革性技术关键科学问题重点专项</a:t>
            </a:r>
            <a:r>
              <a:rPr lang="en-US" altLang="zh-CN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《</a:t>
            </a:r>
            <a:r>
              <a:rPr lang="zh-CN" altLang="en-US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月球水冰资源规模化原位开采关键基础科学问题研究</a:t>
            </a:r>
            <a:r>
              <a:rPr lang="en-US" altLang="zh-CN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》</a:t>
            </a:r>
            <a:r>
              <a:rPr lang="zh-CN" altLang="en-US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（</a:t>
            </a:r>
            <a:r>
              <a:rPr lang="zh-CN" altLang="en-CN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项目号</a:t>
            </a:r>
            <a:r>
              <a:rPr lang="zh-CN" altLang="en-US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：</a:t>
            </a:r>
            <a:r>
              <a:rPr lang="en-US" altLang="zh-CN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2021YFA0717200</a:t>
            </a:r>
            <a:r>
              <a:rPr lang="zh-CN" altLang="en-US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），首席科学家，</a:t>
            </a:r>
            <a:r>
              <a:rPr lang="en-US" altLang="zh-CN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400</a:t>
            </a:r>
            <a:r>
              <a:rPr lang="zh-CN" altLang="en-US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万元</a:t>
            </a:r>
            <a:r>
              <a:rPr lang="en-US" altLang="zh-CN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, 2021.12- 2026.11</a:t>
            </a: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中共中央组织部海外高层次人才引进计划（青年项目），负责人，</a:t>
            </a:r>
            <a:r>
              <a:rPr lang="en-US" altLang="zh-CN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200</a:t>
            </a:r>
            <a:r>
              <a:rPr lang="zh-CN" altLang="en-US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万元，</a:t>
            </a:r>
            <a:r>
              <a:rPr lang="en-US" altLang="zh-CN" sz="2000" b="1" dirty="0">
                <a:latin typeface="Songti TC" panose="02010600040101010101" pitchFamily="2" charset="-120"/>
                <a:ea typeface="Songti TC" panose="02010600040101010101" pitchFamily="2" charset="-120"/>
              </a:rPr>
              <a:t>2021.10-2024.9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8902EE93-4DF9-C84D-949A-A3D83BB242E4}"/>
              </a:ext>
            </a:extLst>
          </p:cNvPr>
          <p:cNvSpPr txBox="1">
            <a:spLocks/>
          </p:cNvSpPr>
          <p:nvPr/>
        </p:nvSpPr>
        <p:spPr>
          <a:xfrm>
            <a:off x="326693" y="1095480"/>
            <a:ext cx="11357085" cy="4680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en-US" altLang="zh-CN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2021</a:t>
            </a:r>
            <a:r>
              <a:rPr lang="zh-CN" altLang="en-CN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年度</a:t>
            </a:r>
            <a:r>
              <a:rPr lang="zh-CN" altLang="en-US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获批经费总额</a:t>
            </a:r>
            <a:r>
              <a:rPr lang="en-US" altLang="zh-CN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738</a:t>
            </a:r>
            <a:r>
              <a:rPr lang="zh-CN" altLang="en-US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万元，其中已到账</a:t>
            </a:r>
            <a:r>
              <a:rPr lang="en-US" altLang="zh-CN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532</a:t>
            </a:r>
            <a:r>
              <a:rPr lang="zh-CN" altLang="en-US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万元 （</a:t>
            </a:r>
            <a:r>
              <a:rPr lang="en-US" altLang="zh-CN" sz="2200" b="1" dirty="0">
                <a:latin typeface="Songti TC" panose="02010600040101010101" pitchFamily="2" charset="-120"/>
                <a:ea typeface="Songti TC" panose="02010600040101010101" pitchFamily="2" charset="-120"/>
              </a:rPr>
              <a:t>2020</a:t>
            </a:r>
            <a:r>
              <a:rPr lang="zh-CN" altLang="en-US" sz="2200" b="1" dirty="0">
                <a:latin typeface="Songti TC" panose="02010600040101010101" pitchFamily="2" charset="-120"/>
                <a:ea typeface="Songti TC" panose="02010600040101010101" pitchFamily="2" charset="-120"/>
              </a:rPr>
              <a:t>年度获批</a:t>
            </a:r>
            <a:r>
              <a:rPr lang="en-US" altLang="zh-CN" sz="2200" b="1" dirty="0">
                <a:latin typeface="Songti TC" panose="02010600040101010101" pitchFamily="2" charset="-120"/>
                <a:ea typeface="Songti TC" panose="02010600040101010101" pitchFamily="2" charset="-120"/>
              </a:rPr>
              <a:t>120</a:t>
            </a:r>
            <a:r>
              <a:rPr lang="zh-CN" altLang="en-US" sz="2200" b="1" dirty="0">
                <a:latin typeface="Songti TC" panose="02010600040101010101" pitchFamily="2" charset="-120"/>
                <a:ea typeface="Songti TC" panose="02010600040101010101" pitchFamily="2" charset="-120"/>
              </a:rPr>
              <a:t>万元，到账</a:t>
            </a:r>
            <a:r>
              <a:rPr lang="en-US" altLang="zh-CN" sz="2200" b="1" dirty="0">
                <a:latin typeface="Songti TC" panose="02010600040101010101" pitchFamily="2" charset="-120"/>
                <a:ea typeface="Songti TC" panose="02010600040101010101" pitchFamily="2" charset="-120"/>
              </a:rPr>
              <a:t>70</a:t>
            </a:r>
            <a:r>
              <a:rPr lang="zh-CN" altLang="en-US" sz="2200" b="1" dirty="0">
                <a:latin typeface="Songti TC" panose="02010600040101010101" pitchFamily="2" charset="-120"/>
                <a:ea typeface="Songti TC" panose="02010600040101010101" pitchFamily="2" charset="-120"/>
              </a:rPr>
              <a:t>万元</a:t>
            </a:r>
            <a:r>
              <a:rPr lang="zh-CN" altLang="en-US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）</a:t>
            </a:r>
            <a:endParaRPr lang="en-US" altLang="zh-CN" sz="22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6277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GAOP\Desktop\figure 4\f4 - Copy.tif">
            <a:extLst>
              <a:ext uri="{FF2B5EF4-FFF2-40B4-BE49-F238E27FC236}">
                <a16:creationId xmlns:a16="http://schemas.microsoft.com/office/drawing/2014/main" id="{28614E88-6700-A64A-8C5F-20902401F9D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74454" y="-4810395"/>
            <a:ext cx="69491" cy="115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EE9D604-C7BB-1E46-9C85-E975C0D979D8}"/>
              </a:ext>
            </a:extLst>
          </p:cNvPr>
          <p:cNvSpPr txBox="1">
            <a:spLocks/>
          </p:cNvSpPr>
          <p:nvPr/>
        </p:nvSpPr>
        <p:spPr>
          <a:xfrm>
            <a:off x="623392" y="225126"/>
            <a:ext cx="10971616" cy="64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实验室建设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28C0D-4F47-6D4B-A038-E44B94D12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66" y="1561557"/>
            <a:ext cx="7069600" cy="48045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79D1B7-1862-FE45-AB7D-4DFCDB0B6085}"/>
              </a:ext>
            </a:extLst>
          </p:cNvPr>
          <p:cNvSpPr txBox="1"/>
          <p:nvPr/>
        </p:nvSpPr>
        <p:spPr>
          <a:xfrm>
            <a:off x="7468699" y="2594243"/>
            <a:ext cx="442300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N" sz="2800" b="1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全尺度渗流可视化系统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N" sz="2800" b="1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高温高压微模型实验系统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N" sz="2800" b="1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精密微流体控制系统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CN" sz="2800" b="1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低温实验系统</a:t>
            </a:r>
          </a:p>
        </p:txBody>
      </p:sp>
    </p:spTree>
    <p:extLst>
      <p:ext uri="{BB962C8B-B14F-4D97-AF65-F5344CB8AC3E}">
        <p14:creationId xmlns:p14="http://schemas.microsoft.com/office/powerpoint/2010/main" val="115045373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GAOP\Desktop\figure 4\f4 - Copy.tif">
            <a:extLst>
              <a:ext uri="{FF2B5EF4-FFF2-40B4-BE49-F238E27FC236}">
                <a16:creationId xmlns:a16="http://schemas.microsoft.com/office/drawing/2014/main" id="{28614E88-6700-A64A-8C5F-20902401F9D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74454" y="-4810395"/>
            <a:ext cx="69491" cy="115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EE9D604-C7BB-1E46-9C85-E975C0D979D8}"/>
              </a:ext>
            </a:extLst>
          </p:cNvPr>
          <p:cNvSpPr txBox="1">
            <a:spLocks/>
          </p:cNvSpPr>
          <p:nvPr/>
        </p:nvSpPr>
        <p:spPr>
          <a:xfrm>
            <a:off x="623392" y="225126"/>
            <a:ext cx="10971616" cy="64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论文发表（本课题组独立工作）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EE484-DD6A-3E4D-B8BA-B9920B2A0DE8}"/>
              </a:ext>
            </a:extLst>
          </p:cNvPr>
          <p:cNvSpPr txBox="1"/>
          <p:nvPr/>
        </p:nvSpPr>
        <p:spPr>
          <a:xfrm>
            <a:off x="224721" y="4827367"/>
            <a:ext cx="11742558" cy="18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何青蓉</a:t>
            </a:r>
            <a:r>
              <a:rPr lang="zh-CN" alt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zh-CN" altLang="en-CN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杨</a:t>
            </a:r>
            <a:r>
              <a:rPr lang="zh-CN" alt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伟，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 Preferential flow  of emulsion in porous media.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张严冬</a:t>
            </a:r>
            <a:r>
              <a:rPr lang="zh-CN" alt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zh-CN" altLang="en-CN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于菲</a:t>
            </a:r>
            <a:r>
              <a:rPr lang="zh-CN" alt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en-US" altLang="zh-CN" dirty="0">
                <a:latin typeface="Songti TC" panose="02010600040101010101" pitchFamily="2" charset="-120"/>
                <a:ea typeface="Songti TC" panose="02010600040101010101" pitchFamily="2" charset="-120"/>
              </a:rPr>
              <a:t>Marangoni effects reshapes near-fracture evaporation kinetics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孙润轩</a:t>
            </a:r>
            <a:r>
              <a:rPr lang="zh-CN" alt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An alternative molecular dynamics model for investigation of methane diffusion in nano-pore array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王瑜敏</a:t>
            </a:r>
            <a:r>
              <a:rPr lang="zh-CN" alt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en-US" altLang="zh-CN" dirty="0">
                <a:latin typeface="Songti TC" panose="02010600040101010101" pitchFamily="2" charset="-120"/>
                <a:ea typeface="Songti TC" panose="02010600040101010101" pitchFamily="2" charset="-120"/>
              </a:rPr>
              <a:t> Gravity shapes dissolution-induced melting in porous media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王传玺</a:t>
            </a:r>
            <a:r>
              <a:rPr lang="zh-CN" alt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en-US" altLang="zh-CN" dirty="0">
                <a:latin typeface="Songti TC" panose="02010600040101010101" pitchFamily="2" charset="-120"/>
                <a:ea typeface="Songti TC" panose="02010600040101010101" pitchFamily="2" charset="-120"/>
              </a:rPr>
              <a:t>Mobilization erases hysteresis of bubble in porous media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6D54A1C-45FB-4848-BF39-1892589525C2}"/>
              </a:ext>
            </a:extLst>
          </p:cNvPr>
          <p:cNvSpPr txBox="1">
            <a:spLocks/>
          </p:cNvSpPr>
          <p:nvPr/>
        </p:nvSpPr>
        <p:spPr>
          <a:xfrm>
            <a:off x="237920" y="4444562"/>
            <a:ext cx="2536371" cy="591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2200" b="1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尚待成稿：</a:t>
            </a:r>
            <a:endParaRPr lang="en-US" altLang="zh-CN" sz="2200" b="1" dirty="0">
              <a:solidFill>
                <a:schemeClr val="tx2">
                  <a:lumMod val="50000"/>
                </a:schemeClr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E42E4806-0D3F-F84B-A9A8-C83BE6CA18B0}"/>
              </a:ext>
            </a:extLst>
          </p:cNvPr>
          <p:cNvSpPr txBox="1">
            <a:spLocks/>
          </p:cNvSpPr>
          <p:nvPr/>
        </p:nvSpPr>
        <p:spPr>
          <a:xfrm>
            <a:off x="237920" y="1071573"/>
            <a:ext cx="2536371" cy="591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22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已发表：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43919-8A2C-FD49-9005-3048AA5C55A1}"/>
              </a:ext>
            </a:extLst>
          </p:cNvPr>
          <p:cNvSpPr txBox="1"/>
          <p:nvPr/>
        </p:nvSpPr>
        <p:spPr>
          <a:xfrm>
            <a:off x="224721" y="1453694"/>
            <a:ext cx="1174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 Wang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, Y </a:t>
            </a:r>
            <a:r>
              <a:rPr lang="en-US" dirty="0" err="1">
                <a:latin typeface="Songti TC" panose="02010600040101010101" pitchFamily="2" charset="-120"/>
                <a:ea typeface="Songti TC" panose="02010600040101010101" pitchFamily="2" charset="-120"/>
              </a:rPr>
              <a:t>Mehmani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, </a:t>
            </a:r>
            <a:r>
              <a:rPr 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K Xu</a:t>
            </a:r>
            <a:r>
              <a:rPr lang="zh-CN" alt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* </a:t>
            </a:r>
            <a:r>
              <a:rPr lang="zh-CN" alt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； 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Capillary equilibrium of bubbles in porous media</a:t>
            </a:r>
            <a:r>
              <a:rPr lang="zh-CN" alt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；</a:t>
            </a:r>
            <a:r>
              <a:rPr lang="en-US" b="1" i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Proceedings of the National Academy of Sciences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 118 (17), 2021</a:t>
            </a:r>
            <a:r>
              <a:rPr lang="zh-CN" alt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 （</a:t>
            </a:r>
            <a:r>
              <a:rPr lang="zh-CN" altLang="en-CN" dirty="0">
                <a:latin typeface="Songti TC" panose="02010600040101010101" pitchFamily="2" charset="-120"/>
                <a:ea typeface="Songti TC" panose="02010600040101010101" pitchFamily="2" charset="-120"/>
              </a:rPr>
              <a:t>北大新闻</a:t>
            </a:r>
            <a:r>
              <a:rPr lang="zh-CN" alt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报道，工学院网站封面新闻）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8CC9EA6B-B026-CA4A-AB8C-7712EFC1EDD7}"/>
              </a:ext>
            </a:extLst>
          </p:cNvPr>
          <p:cNvSpPr txBox="1">
            <a:spLocks/>
          </p:cNvSpPr>
          <p:nvPr/>
        </p:nvSpPr>
        <p:spPr>
          <a:xfrm>
            <a:off x="237920" y="2237276"/>
            <a:ext cx="2536371" cy="591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2200" b="1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已投稿：</a:t>
            </a:r>
            <a:endParaRPr lang="en-US" altLang="zh-CN" sz="2200" b="1" dirty="0">
              <a:solidFill>
                <a:schemeClr val="tx2">
                  <a:lumMod val="50000"/>
                </a:schemeClr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defTabSz="457200"/>
            <a:endParaRPr lang="zh-CN" altLang="en-US" sz="2200" b="1" dirty="0">
              <a:solidFill>
                <a:schemeClr val="tx2">
                  <a:lumMod val="50000"/>
                </a:schemeClr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ADFF8-A405-A74E-BC1A-B5A249DA1A58}"/>
              </a:ext>
            </a:extLst>
          </p:cNvPr>
          <p:cNvSpPr txBox="1"/>
          <p:nvPr/>
        </p:nvSpPr>
        <p:spPr>
          <a:xfrm>
            <a:off x="224721" y="2654913"/>
            <a:ext cx="11742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Y Yu, C Wang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, S Mao, Y </a:t>
            </a:r>
            <a:r>
              <a:rPr lang="en-US" dirty="0" err="1">
                <a:latin typeface="Songti TC" panose="02010600040101010101" pitchFamily="2" charset="-120"/>
                <a:ea typeface="Songti TC" panose="02010600040101010101" pitchFamily="2" charset="-120"/>
              </a:rPr>
              <a:t>Mehmani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, </a:t>
            </a:r>
            <a:r>
              <a:rPr 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K Xu</a:t>
            </a:r>
            <a:r>
              <a:rPr lang="zh-CN" alt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*</a:t>
            </a:r>
            <a:r>
              <a:rPr lang="en-US" altLang="zh-CN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;</a:t>
            </a:r>
            <a:r>
              <a:rPr lang="zh-CN" alt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  <a:r>
              <a:rPr lang="zh-CN" alt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A theory of bubble coarsening in porous media; </a:t>
            </a:r>
            <a:r>
              <a:rPr lang="en-US" i="1" dirty="0">
                <a:latin typeface="Songti TC" panose="02010600040101010101" pitchFamily="2" charset="-120"/>
                <a:ea typeface="Songti TC" panose="02010600040101010101" pitchFamily="2" charset="-120"/>
              </a:rPr>
              <a:t>Physical Review Letters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, </a:t>
            </a:r>
            <a:r>
              <a:rPr lang="en-US" dirty="0" err="1">
                <a:latin typeface="Songti TC" panose="02010600040101010101" pitchFamily="2" charset="-120"/>
                <a:ea typeface="Songti TC" panose="02010600040101010101" pitchFamily="2" charset="-120"/>
              </a:rPr>
              <a:t>已送审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Y Feng, C Wang, K Xu*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; Comprehensive Darcy-scale analysis of Ostwald ripening in porous media; </a:t>
            </a:r>
            <a:r>
              <a:rPr lang="en-US" i="1" dirty="0">
                <a:latin typeface="Songti TC" panose="02010600040101010101" pitchFamily="2" charset="-120"/>
                <a:ea typeface="Songti TC" panose="02010600040101010101" pitchFamily="2" charset="-120"/>
              </a:rPr>
              <a:t>Transport in Porous Media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, </a:t>
            </a:r>
            <a:r>
              <a:rPr lang="en-US" dirty="0" err="1">
                <a:latin typeface="Songti TC" panose="02010600040101010101" pitchFamily="2" charset="-120"/>
                <a:ea typeface="Songti TC" panose="02010600040101010101" pitchFamily="2" charset="-120"/>
              </a:rPr>
              <a:t>已送审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 Huang, R Sun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, H Lu, </a:t>
            </a:r>
            <a:r>
              <a:rPr lang="en-US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K Xu*; </a:t>
            </a:r>
            <a:r>
              <a:rPr 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Migration and Evolution of Methane Hydrate by Diffusion; </a:t>
            </a:r>
            <a:r>
              <a:rPr lang="en-CN" dirty="0">
                <a:latin typeface="Songti TC" panose="02010600040101010101" pitchFamily="2" charset="-120"/>
                <a:ea typeface="Songti TC" panose="02010600040101010101" pitchFamily="2" charset="-120"/>
              </a:rPr>
              <a:t>修改中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538629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GAOP\Desktop\figure 4\f4 - Copy.tif">
            <a:extLst>
              <a:ext uri="{FF2B5EF4-FFF2-40B4-BE49-F238E27FC236}">
                <a16:creationId xmlns:a16="http://schemas.microsoft.com/office/drawing/2014/main" id="{28614E88-6700-A64A-8C5F-20902401F9D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74454" y="-4810395"/>
            <a:ext cx="69491" cy="115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EE9D604-C7BB-1E46-9C85-E975C0D979D8}"/>
              </a:ext>
            </a:extLst>
          </p:cNvPr>
          <p:cNvSpPr txBox="1">
            <a:spLocks/>
          </p:cNvSpPr>
          <p:nvPr/>
        </p:nvSpPr>
        <p:spPr>
          <a:xfrm>
            <a:off x="623392" y="225126"/>
            <a:ext cx="10971616" cy="64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论文发表（合作与交流）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3C8C67B-40F0-024C-A8EA-8DF20F84C078}"/>
              </a:ext>
            </a:extLst>
          </p:cNvPr>
          <p:cNvSpPr txBox="1">
            <a:spLocks/>
          </p:cNvSpPr>
          <p:nvPr/>
        </p:nvSpPr>
        <p:spPr>
          <a:xfrm>
            <a:off x="623390" y="2400956"/>
            <a:ext cx="11357085" cy="2680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油气提高采收率工程</a:t>
            </a:r>
            <a:endParaRPr lang="en-US" altLang="zh-CN" sz="2200" dirty="0">
              <a:solidFill>
                <a:schemeClr val="tx2">
                  <a:lumMod val="50000"/>
                </a:schemeClr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中国石油大学（华东）</a:t>
            </a:r>
            <a:r>
              <a:rPr lang="zh-CN" altLang="en-CN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戴彩丽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课题组</a:t>
            </a:r>
            <a:r>
              <a:rPr 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; </a:t>
            </a:r>
            <a:r>
              <a:rPr lang="en-US" sz="2000" b="1" i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Petroleum Science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zh-CN" altLang="en-US" sz="2000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共同通讯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中国石油大学（北京）于海洋课题组，</a:t>
            </a:r>
            <a:r>
              <a:rPr lang="en-US" altLang="zh-CN" sz="2000" b="1" i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SPE Journal</a:t>
            </a:r>
            <a:r>
              <a:rPr lang="zh-CN" altLang="en-US" sz="20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，第一轮返修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zh-CN" altLang="en-US" sz="2000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共同通讯</a:t>
            </a:r>
            <a:endParaRPr lang="en-US" altLang="zh-CN" sz="2000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MIT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  <a:r>
              <a:rPr lang="en-US" altLang="zh-CN" sz="2000" dirty="0" err="1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Juanes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课题组，准备投稿，</a:t>
            </a:r>
            <a:r>
              <a:rPr lang="zh-CN" altLang="en-US" sz="2000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共同一作</a:t>
            </a:r>
            <a:endParaRPr lang="en-US" altLang="zh-CN" sz="2000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UT-Austin, </a:t>
            </a:r>
            <a:r>
              <a:rPr lang="en-US" altLang="zh-CN" sz="2000" dirty="0" err="1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Balhoff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课题组</a:t>
            </a:r>
            <a:r>
              <a:rPr 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; </a:t>
            </a:r>
            <a:r>
              <a:rPr lang="en-US" sz="2000" b="1" i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Water Resources Research ,</a:t>
            </a:r>
            <a:r>
              <a:rPr lang="en-US" sz="2000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已发表</a:t>
            </a:r>
            <a:endParaRPr lang="en-US" sz="20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Tulsa University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en-US" altLang="zh-CN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Lu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 课题组</a:t>
            </a:r>
            <a:r>
              <a:rPr 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; </a:t>
            </a:r>
            <a:r>
              <a:rPr lang="en-US" sz="2000" b="1" i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SPE Journal ,</a:t>
            </a:r>
            <a:r>
              <a:rPr lang="en-US" sz="2000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已发表</a:t>
            </a:r>
            <a:endParaRPr lang="en-US" sz="20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0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46ABCE75-A34A-C34A-AB62-1D0B1D60E509}"/>
              </a:ext>
            </a:extLst>
          </p:cNvPr>
          <p:cNvSpPr txBox="1">
            <a:spLocks/>
          </p:cNvSpPr>
          <p:nvPr/>
        </p:nvSpPr>
        <p:spPr>
          <a:xfrm>
            <a:off x="623392" y="1180414"/>
            <a:ext cx="11357085" cy="9592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多孔介质中的气泡行为</a:t>
            </a:r>
            <a:endParaRPr lang="en-US" altLang="zh-CN" sz="2200" b="1" dirty="0">
              <a:solidFill>
                <a:schemeClr val="tx2">
                  <a:lumMod val="50000"/>
                </a:schemeClr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宾州州立大学，</a:t>
            </a:r>
            <a:r>
              <a:rPr lang="en-US" altLang="zh-CN" sz="2000" dirty="0" err="1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Mehmani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课题组，</a:t>
            </a:r>
            <a:r>
              <a:rPr lang="en-US" altLang="zh-CN" sz="2000" b="1" i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Journal of Computational Physics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, </a:t>
            </a:r>
            <a:r>
              <a:rPr lang="zh-CN" altLang="en-US" sz="2000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已接收</a:t>
            </a:r>
            <a:endParaRPr lang="en-US" altLang="zh-CN" sz="2000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AB50C27-FB91-124E-BA21-8BA00F8C0530}"/>
              </a:ext>
            </a:extLst>
          </p:cNvPr>
          <p:cNvSpPr txBox="1">
            <a:spLocks/>
          </p:cNvSpPr>
          <p:nvPr/>
        </p:nvSpPr>
        <p:spPr>
          <a:xfrm>
            <a:off x="623389" y="5342782"/>
            <a:ext cx="11357085" cy="9592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CN" sz="2200" b="1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化学工程</a:t>
            </a:r>
            <a:r>
              <a:rPr lang="zh-CN" altLang="en-US" sz="2200" b="1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中的传质强化</a:t>
            </a:r>
            <a:endParaRPr lang="en-US" altLang="zh-CN" sz="2200" b="1" dirty="0">
              <a:solidFill>
                <a:schemeClr val="tx2">
                  <a:lumMod val="50000"/>
                </a:schemeClr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福州大学</a:t>
            </a:r>
            <a:r>
              <a:rPr lang="zh-CN" altLang="en-CN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葛雪惠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课题组，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Chemical Engineering Science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，已投稿，</a:t>
            </a:r>
            <a:r>
              <a:rPr lang="zh-CN" altLang="en-US" sz="2000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共同通讯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681100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GAOP\Desktop\figure 4\f4 - Copy.tif">
            <a:extLst>
              <a:ext uri="{FF2B5EF4-FFF2-40B4-BE49-F238E27FC236}">
                <a16:creationId xmlns:a16="http://schemas.microsoft.com/office/drawing/2014/main" id="{28614E88-6700-A64A-8C5F-20902401F9D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74454" y="-4810395"/>
            <a:ext cx="69491" cy="115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EE9D604-C7BB-1E46-9C85-E975C0D979D8}"/>
              </a:ext>
            </a:extLst>
          </p:cNvPr>
          <p:cNvSpPr txBox="1">
            <a:spLocks/>
          </p:cNvSpPr>
          <p:nvPr/>
        </p:nvSpPr>
        <p:spPr>
          <a:xfrm>
            <a:off x="623392" y="225126"/>
            <a:ext cx="10971616" cy="64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目前的主要问题检讨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879E-FD51-FC49-983E-407161258A24}"/>
              </a:ext>
            </a:extLst>
          </p:cNvPr>
          <p:cNvSpPr txBox="1"/>
          <p:nvPr/>
        </p:nvSpPr>
        <p:spPr>
          <a:xfrm>
            <a:off x="449442" y="1262173"/>
            <a:ext cx="117425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“避重就轻”，有畏难情绪</a:t>
            </a:r>
            <a:endParaRPr lang="en-US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Songti TC" panose="02010600040101010101" pitchFamily="2" charset="-120"/>
                <a:ea typeface="Songti TC" panose="02010600040101010101" pitchFamily="2" charset="-120"/>
              </a:rPr>
              <a:t>数据不规范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缺乏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总结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“完成任务”，原地打转</a:t>
            </a:r>
            <a:endParaRPr lang="en-US" altLang="zh-CN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组会形式和效率是否可以进一步提升？</a:t>
            </a: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推进科研过于被动</a:t>
            </a:r>
            <a:r>
              <a:rPr lang="zh-CN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zh-CN" altLang="en-US" sz="2400" b="1" dirty="0">
                <a:solidFill>
                  <a:srgbClr val="8C0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en-US" altLang="zh-CN" sz="2400" b="1" dirty="0">
                <a:solidFill>
                  <a:srgbClr val="8C0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push</a:t>
            </a:r>
            <a:r>
              <a:rPr lang="zh-CN" altLang="en-US" sz="2400" b="1" dirty="0">
                <a:solidFill>
                  <a:srgbClr val="8C0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你的导师</a:t>
            </a:r>
            <a:endParaRPr lang="en-US" sz="2400" b="1" dirty="0">
              <a:solidFill>
                <a:srgbClr val="8C0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167002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GAOP\Desktop\figure 4\f4 - Copy.tif">
            <a:extLst>
              <a:ext uri="{FF2B5EF4-FFF2-40B4-BE49-F238E27FC236}">
                <a16:creationId xmlns:a16="http://schemas.microsoft.com/office/drawing/2014/main" id="{28614E88-6700-A64A-8C5F-20902401F9D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74454" y="-4810395"/>
            <a:ext cx="69491" cy="1156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EE9D604-C7BB-1E46-9C85-E975C0D979D8}"/>
              </a:ext>
            </a:extLst>
          </p:cNvPr>
          <p:cNvSpPr txBox="1">
            <a:spLocks/>
          </p:cNvSpPr>
          <p:nvPr/>
        </p:nvSpPr>
        <p:spPr>
          <a:xfrm>
            <a:off x="623392" y="225126"/>
            <a:ext cx="10971616" cy="64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2022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Microsoft YaHei" charset="-122"/>
                <a:ea typeface="Microsoft YaHei" charset="-122"/>
              </a:rPr>
              <a:t>的新优势和新挑战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7879E-FD51-FC49-983E-407161258A24}"/>
              </a:ext>
            </a:extLst>
          </p:cNvPr>
          <p:cNvSpPr txBox="1"/>
          <p:nvPr/>
        </p:nvSpPr>
        <p:spPr>
          <a:xfrm>
            <a:off x="449442" y="1041023"/>
            <a:ext cx="1174255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新的优势</a:t>
            </a:r>
            <a:endParaRPr lang="en-US" altLang="zh-CN" sz="2400" b="1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摆脱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了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贫困陷阱，经费宽裕</a:t>
            </a: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400" b="1" dirty="0" err="1">
                <a:latin typeface="Songti TC" panose="02010600040101010101" pitchFamily="2" charset="-120"/>
                <a:ea typeface="Songti TC" panose="02010600040101010101" pitchFamily="2" charset="-120"/>
              </a:rPr>
              <a:t>实验室建设基本完备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，不再“从零开始”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大多数人基本完成了博士低年级课程，脱离了白丁状态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PI提前完成了六年考核经费指标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，</a:t>
            </a:r>
            <a:r>
              <a:rPr 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从项目申请中脱身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，可以更多投入科研</a:t>
            </a: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>
              <a:spcBef>
                <a:spcPts val="600"/>
              </a:spcBef>
            </a:pPr>
            <a:endParaRPr lang="en-US" sz="11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8C0F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新的挑战</a:t>
            </a:r>
            <a:endParaRPr lang="en-US" sz="2400" b="1" dirty="0">
              <a:solidFill>
                <a:srgbClr val="8C0F00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N" altLang="zh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PI</a:t>
            </a:r>
            <a:r>
              <a:rPr lang="zh-CN" alt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教学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行政负担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教学负担：两门必修课</a:t>
            </a:r>
            <a:r>
              <a:rPr lang="en-US" altLang="zh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《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渗流物理</a:t>
            </a:r>
            <a:r>
              <a:rPr lang="en-US" altLang="zh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》《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化工原理</a:t>
            </a:r>
            <a:r>
              <a:rPr lang="en-US" altLang="zh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》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，并兼任</a:t>
            </a:r>
            <a:r>
              <a:rPr lang="en-US" altLang="zh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20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级班主任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Songti TC" panose="02010600040101010101" pitchFamily="2" charset="-120"/>
                <a:ea typeface="Songti TC" panose="02010600040101010101" pitchFamily="2" charset="-120"/>
              </a:rPr>
              <a:t>行政负担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：</a:t>
            </a:r>
            <a:r>
              <a:rPr 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担任能源系副系主任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、党支部书记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项目的管理和推进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Songti TC" panose="02010600040101010101" pitchFamily="2" charset="-120"/>
                <a:ea typeface="Songti TC" panose="02010600040101010101" pitchFamily="2" charset="-120"/>
              </a:rPr>
              <a:t>国家重点研发计划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：指标严苛，经费管理严格，进度必须保障</a:t>
            </a:r>
            <a:endParaRPr lang="en-US" altLang="zh-CN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N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中石油和中石化项目</a:t>
            </a:r>
            <a:r>
              <a:rPr lang="zh-CN" altLang="en-US" sz="2400" b="1" dirty="0">
                <a:latin typeface="Songti TC" panose="02010600040101010101" pitchFamily="2" charset="-120"/>
                <a:ea typeface="Songti TC" panose="02010600040101010101" pitchFamily="2" charset="-120"/>
              </a:rPr>
              <a:t>：涉及信誉，时间紧迫</a:t>
            </a:r>
            <a:endParaRPr lang="en-US" sz="2400" b="1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976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000120140530A99PPBG">
  <a:themeElements>
    <a:clrScheme name="自定义 95">
      <a:dk1>
        <a:sysClr val="windowText" lastClr="000000"/>
      </a:dk1>
      <a:lt1>
        <a:sysClr val="window" lastClr="FFFFFF"/>
      </a:lt1>
      <a:dk2>
        <a:srgbClr val="3F3F3F"/>
      </a:dk2>
      <a:lt2>
        <a:srgbClr val="E3DED1"/>
      </a:lt2>
      <a:accent1>
        <a:srgbClr val="071F65"/>
      </a:accent1>
      <a:accent2>
        <a:srgbClr val="7F7F7F"/>
      </a:accent2>
      <a:accent3>
        <a:srgbClr val="414456"/>
      </a:accent3>
      <a:accent4>
        <a:srgbClr val="444455"/>
      </a:accent4>
      <a:accent5>
        <a:srgbClr val="444455"/>
      </a:accent5>
      <a:accent6>
        <a:srgbClr val="7F7F7F"/>
      </a:accent6>
      <a:hlink>
        <a:srgbClr val="002060"/>
      </a:hlink>
      <a:folHlink>
        <a:srgbClr val="B26B0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27665</TotalTime>
  <Words>1228</Words>
  <Application>Microsoft Macintosh PowerPoint</Application>
  <PresentationFormat>Widescreen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微软雅黑</vt:lpstr>
      <vt:lpstr>微软雅黑</vt:lpstr>
      <vt:lpstr>Songti TC</vt:lpstr>
      <vt:lpstr>幼圆</vt:lpstr>
      <vt:lpstr>Arial</vt:lpstr>
      <vt:lpstr>Arial Black</vt:lpstr>
      <vt:lpstr>Calibri</vt:lpstr>
      <vt:lpstr>Helvetica</vt:lpstr>
      <vt:lpstr>Wingdings</vt:lpstr>
      <vt:lpstr>Wingdings 2</vt:lpstr>
      <vt:lpstr>A000120140530A99PPBG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Fish Zheng</dc:creator>
  <cp:lastModifiedBy>Ke Xu</cp:lastModifiedBy>
  <cp:revision>275</cp:revision>
  <dcterms:created xsi:type="dcterms:W3CDTF">2018-05-08T16:07:53Z</dcterms:created>
  <dcterms:modified xsi:type="dcterms:W3CDTF">2021-12-27T11:37:10Z</dcterms:modified>
</cp:coreProperties>
</file>